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53B814-2A85-4A57-A122-63555EDCF618}" v="13" dt="2024-12-26T14:29:26.4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9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anna M. Rivera" userId="079ca522-a5e6-4717-9db8-a999c9f6a61f" providerId="ADAL" clId="{FD53B814-2A85-4A57-A122-63555EDCF618}"/>
    <pc:docChg chg="modSld">
      <pc:chgData name="Lyanna M. Rivera" userId="079ca522-a5e6-4717-9db8-a999c9f6a61f" providerId="ADAL" clId="{FD53B814-2A85-4A57-A122-63555EDCF618}" dt="2024-12-26T14:29:26.457" v="12"/>
      <pc:docMkLst>
        <pc:docMk/>
      </pc:docMkLst>
      <pc:sldChg chg="setBg">
        <pc:chgData name="Lyanna M. Rivera" userId="079ca522-a5e6-4717-9db8-a999c9f6a61f" providerId="ADAL" clId="{FD53B814-2A85-4A57-A122-63555EDCF618}" dt="2024-12-26T14:28:41.826" v="1"/>
        <pc:sldMkLst>
          <pc:docMk/>
          <pc:sldMk cId="1874869885" sldId="256"/>
        </pc:sldMkLst>
      </pc:sldChg>
      <pc:sldChg chg="setBg">
        <pc:chgData name="Lyanna M. Rivera" userId="079ca522-a5e6-4717-9db8-a999c9f6a61f" providerId="ADAL" clId="{FD53B814-2A85-4A57-A122-63555EDCF618}" dt="2024-12-26T14:28:50.377" v="2"/>
        <pc:sldMkLst>
          <pc:docMk/>
          <pc:sldMk cId="2761741917" sldId="257"/>
        </pc:sldMkLst>
      </pc:sldChg>
      <pc:sldChg chg="setBg">
        <pc:chgData name="Lyanna M. Rivera" userId="079ca522-a5e6-4717-9db8-a999c9f6a61f" providerId="ADAL" clId="{FD53B814-2A85-4A57-A122-63555EDCF618}" dt="2024-12-26T14:28:58.305" v="3"/>
        <pc:sldMkLst>
          <pc:docMk/>
          <pc:sldMk cId="1058661839" sldId="258"/>
        </pc:sldMkLst>
      </pc:sldChg>
      <pc:sldChg chg="setBg">
        <pc:chgData name="Lyanna M. Rivera" userId="079ca522-a5e6-4717-9db8-a999c9f6a61f" providerId="ADAL" clId="{FD53B814-2A85-4A57-A122-63555EDCF618}" dt="2024-12-26T14:29:02.833" v="4"/>
        <pc:sldMkLst>
          <pc:docMk/>
          <pc:sldMk cId="4014381099" sldId="259"/>
        </pc:sldMkLst>
      </pc:sldChg>
      <pc:sldChg chg="setBg">
        <pc:chgData name="Lyanna M. Rivera" userId="079ca522-a5e6-4717-9db8-a999c9f6a61f" providerId="ADAL" clId="{FD53B814-2A85-4A57-A122-63555EDCF618}" dt="2024-12-26T14:29:05.419" v="5"/>
        <pc:sldMkLst>
          <pc:docMk/>
          <pc:sldMk cId="1680079466" sldId="260"/>
        </pc:sldMkLst>
      </pc:sldChg>
      <pc:sldChg chg="setBg">
        <pc:chgData name="Lyanna M. Rivera" userId="079ca522-a5e6-4717-9db8-a999c9f6a61f" providerId="ADAL" clId="{FD53B814-2A85-4A57-A122-63555EDCF618}" dt="2024-12-26T14:29:08.432" v="6"/>
        <pc:sldMkLst>
          <pc:docMk/>
          <pc:sldMk cId="2055000267" sldId="261"/>
        </pc:sldMkLst>
      </pc:sldChg>
      <pc:sldChg chg="setBg">
        <pc:chgData name="Lyanna M. Rivera" userId="079ca522-a5e6-4717-9db8-a999c9f6a61f" providerId="ADAL" clId="{FD53B814-2A85-4A57-A122-63555EDCF618}" dt="2024-12-26T14:29:12.562" v="7"/>
        <pc:sldMkLst>
          <pc:docMk/>
          <pc:sldMk cId="1241134947" sldId="262"/>
        </pc:sldMkLst>
      </pc:sldChg>
      <pc:sldChg chg="setBg">
        <pc:chgData name="Lyanna M. Rivera" userId="079ca522-a5e6-4717-9db8-a999c9f6a61f" providerId="ADAL" clId="{FD53B814-2A85-4A57-A122-63555EDCF618}" dt="2024-12-26T14:29:14.872" v="8"/>
        <pc:sldMkLst>
          <pc:docMk/>
          <pc:sldMk cId="846495920" sldId="263"/>
        </pc:sldMkLst>
      </pc:sldChg>
      <pc:sldChg chg="setBg">
        <pc:chgData name="Lyanna M. Rivera" userId="079ca522-a5e6-4717-9db8-a999c9f6a61f" providerId="ADAL" clId="{FD53B814-2A85-4A57-A122-63555EDCF618}" dt="2024-12-26T14:29:17.497" v="9"/>
        <pc:sldMkLst>
          <pc:docMk/>
          <pc:sldMk cId="367870334" sldId="264"/>
        </pc:sldMkLst>
      </pc:sldChg>
      <pc:sldChg chg="setBg">
        <pc:chgData name="Lyanna M. Rivera" userId="079ca522-a5e6-4717-9db8-a999c9f6a61f" providerId="ADAL" clId="{FD53B814-2A85-4A57-A122-63555EDCF618}" dt="2024-12-26T14:29:21.571" v="10"/>
        <pc:sldMkLst>
          <pc:docMk/>
          <pc:sldMk cId="362338572" sldId="265"/>
        </pc:sldMkLst>
      </pc:sldChg>
      <pc:sldChg chg="setBg">
        <pc:chgData name="Lyanna M. Rivera" userId="079ca522-a5e6-4717-9db8-a999c9f6a61f" providerId="ADAL" clId="{FD53B814-2A85-4A57-A122-63555EDCF618}" dt="2024-12-26T14:29:23.754" v="11"/>
        <pc:sldMkLst>
          <pc:docMk/>
          <pc:sldMk cId="585649133" sldId="266"/>
        </pc:sldMkLst>
      </pc:sldChg>
      <pc:sldChg chg="setBg">
        <pc:chgData name="Lyanna M. Rivera" userId="079ca522-a5e6-4717-9db8-a999c9f6a61f" providerId="ADAL" clId="{FD53B814-2A85-4A57-A122-63555EDCF618}" dt="2024-12-26T14:29:26.457" v="12"/>
        <pc:sldMkLst>
          <pc:docMk/>
          <pc:sldMk cId="2536399893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ctr">
            <a:normAutofit/>
          </a:bodyPr>
          <a:lstStyle>
            <a:lvl1pPr algn="r">
              <a:defRPr sz="6000" b="1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9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1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955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48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66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57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0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29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8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720970"/>
            <a:ext cx="10018713" cy="175259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6385" y="2667000"/>
            <a:ext cx="9656638" cy="3760178"/>
          </a:xfrm>
        </p:spPr>
        <p:txBody>
          <a:bodyPr anchor="t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952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8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5177" y="2666999"/>
            <a:ext cx="4389120" cy="3716216"/>
          </a:xfrm>
        </p:spPr>
        <p:txBody>
          <a:bodyPr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6999"/>
            <a:ext cx="4389120" cy="3716216"/>
          </a:xfrm>
        </p:spPr>
        <p:txBody>
          <a:bodyPr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212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77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2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2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8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348333D-0318-4463-A038-364481B02D10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9FE2CFD-F4BC-4176-9DCF-F890A44EB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44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7E39D-0CEE-D420-375C-9164C714A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>
            <a:normAutofit fontScale="90000"/>
          </a:bodyPr>
          <a:lstStyle/>
          <a:p>
            <a:r>
              <a:rPr lang="en-US" dirty="0"/>
              <a:t>Obtaining Citizenship or Residence in Third Countries</a:t>
            </a:r>
          </a:p>
        </p:txBody>
      </p:sp>
      <p:pic>
        <p:nvPicPr>
          <p:cNvPr id="8" name="Picture 7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E367228E-D6E1-71D7-4A01-C1C6FE8E18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869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720970"/>
            <a:ext cx="10018713" cy="1752599"/>
          </a:xfrm>
        </p:spPr>
        <p:txBody>
          <a:bodyPr/>
          <a:lstStyle/>
          <a:p>
            <a:r>
              <a:rPr lang="en-US" dirty="0"/>
              <a:t>Safe Haven Issues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385" y="2667000"/>
            <a:ext cx="9656638" cy="3760178"/>
          </a:xfrm>
        </p:spPr>
        <p:txBody>
          <a:bodyPr anchor="t">
            <a:normAutofit/>
          </a:bodyPr>
          <a:lstStyle/>
          <a:p>
            <a:r>
              <a:rPr lang="en-US" dirty="0"/>
              <a:t>Processing time</a:t>
            </a:r>
          </a:p>
          <a:p>
            <a:r>
              <a:rPr lang="en-US" dirty="0"/>
              <a:t>Conditions in country</a:t>
            </a:r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8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720970"/>
            <a:ext cx="10018713" cy="1752599"/>
          </a:xfrm>
        </p:spPr>
        <p:txBody>
          <a:bodyPr/>
          <a:lstStyle/>
          <a:p>
            <a:r>
              <a:rPr lang="en-US" dirty="0"/>
              <a:t>Dual Citizenship/Renunciation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385" y="2667000"/>
            <a:ext cx="9656638" cy="3760178"/>
          </a:xfrm>
        </p:spPr>
        <p:txBody>
          <a:bodyPr anchor="t">
            <a:normAutofit/>
          </a:bodyPr>
          <a:lstStyle/>
          <a:p>
            <a:r>
              <a:rPr lang="en-US" dirty="0"/>
              <a:t>U.S. allows dual citizenship</a:t>
            </a:r>
          </a:p>
          <a:p>
            <a:r>
              <a:rPr lang="en-US" dirty="0"/>
              <a:t>Some countries do not allow dual citizenship</a:t>
            </a:r>
          </a:p>
          <a:p>
            <a:r>
              <a:rPr lang="en-US" dirty="0"/>
              <a:t>Expatriation very difficult</a:t>
            </a:r>
          </a:p>
          <a:p>
            <a:pPr lvl="1"/>
            <a:r>
              <a:rPr lang="en-US" dirty="0"/>
              <a:t>Must be voluntary</a:t>
            </a:r>
          </a:p>
          <a:p>
            <a:r>
              <a:rPr lang="en-US" dirty="0"/>
              <a:t>Possible to renounce U.S. citizenship</a:t>
            </a:r>
          </a:p>
          <a:p>
            <a:pPr lvl="1"/>
            <a:r>
              <a:rPr lang="en-US" dirty="0"/>
              <a:t>May be serious tax consequences</a:t>
            </a:r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649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Specific Countries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5177" y="2666999"/>
            <a:ext cx="4389120" cy="3716216"/>
          </a:xfrm>
        </p:spPr>
        <p:txBody>
          <a:bodyPr anchor="t">
            <a:normAutofit/>
          </a:bodyPr>
          <a:lstStyle/>
          <a:p>
            <a:r>
              <a:rPr lang="en-US" dirty="0"/>
              <a:t>Malta</a:t>
            </a:r>
          </a:p>
          <a:p>
            <a:r>
              <a:rPr lang="en-US" dirty="0"/>
              <a:t>Caribbean countries</a:t>
            </a:r>
          </a:p>
          <a:p>
            <a:r>
              <a:rPr lang="en-US" dirty="0"/>
              <a:t>Turkey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C362AAC-7387-3BAB-1BCA-F62DA901D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07967" y="2666999"/>
            <a:ext cx="4389120" cy="3716216"/>
          </a:xfrm>
        </p:spPr>
        <p:txBody>
          <a:bodyPr>
            <a:normAutofit/>
          </a:bodyPr>
          <a:lstStyle/>
          <a:p>
            <a:r>
              <a:rPr lang="en-US" dirty="0"/>
              <a:t>Portugal</a:t>
            </a:r>
          </a:p>
          <a:p>
            <a:r>
              <a:rPr lang="en-US" dirty="0"/>
              <a:t>Spain</a:t>
            </a:r>
          </a:p>
          <a:p>
            <a:r>
              <a:rPr lang="en-US" dirty="0"/>
              <a:t>Greece </a:t>
            </a:r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99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720970"/>
            <a:ext cx="10018713" cy="1752599"/>
          </a:xfrm>
        </p:spPr>
        <p:txBody>
          <a:bodyPr/>
          <a:lstStyle/>
          <a:p>
            <a:r>
              <a:rPr lang="en-US" dirty="0"/>
              <a:t>CBI/RBI Big Picture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385" y="2667000"/>
            <a:ext cx="9656638" cy="3760178"/>
          </a:xfrm>
        </p:spPr>
        <p:txBody>
          <a:bodyPr anchor="t">
            <a:normAutofit/>
          </a:bodyPr>
          <a:lstStyle/>
          <a:p>
            <a:r>
              <a:rPr lang="en-US" dirty="0"/>
              <a:t>What is CBI?</a:t>
            </a:r>
          </a:p>
          <a:p>
            <a:r>
              <a:rPr lang="en-US" dirty="0"/>
              <a:t>What is RBI?</a:t>
            </a:r>
          </a:p>
          <a:p>
            <a:r>
              <a:rPr lang="en-US" dirty="0"/>
              <a:t>Biggest increase is U.S. citizens</a:t>
            </a:r>
          </a:p>
          <a:p>
            <a:r>
              <a:rPr lang="en-US" dirty="0"/>
              <a:t>CBI/RBI countries added/eliminated</a:t>
            </a:r>
          </a:p>
          <a:p>
            <a:r>
              <a:rPr lang="en-US" dirty="0"/>
              <a:t>Constant changes in CBI/RBI programs</a:t>
            </a:r>
          </a:p>
          <a:p>
            <a:r>
              <a:rPr lang="en-US" dirty="0"/>
              <a:t>Political issues in CBI/RBI</a:t>
            </a:r>
          </a:p>
          <a:p>
            <a:endParaRPr lang="en-US"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41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Motivating Factors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5177" y="2666999"/>
            <a:ext cx="4389120" cy="3716216"/>
          </a:xfrm>
        </p:spPr>
        <p:txBody>
          <a:bodyPr>
            <a:normAutofit/>
          </a:bodyPr>
          <a:lstStyle/>
          <a:p>
            <a:r>
              <a:rPr lang="en-US" dirty="0"/>
              <a:t>Political reasons</a:t>
            </a:r>
          </a:p>
          <a:p>
            <a:r>
              <a:rPr lang="en-US" dirty="0"/>
              <a:t>Religious / ethnic reasons</a:t>
            </a:r>
          </a:p>
          <a:p>
            <a:r>
              <a:rPr lang="en-US" dirty="0"/>
              <a:t>Visa free travel</a:t>
            </a:r>
          </a:p>
          <a:p>
            <a:r>
              <a:rPr lang="en-US" dirty="0"/>
              <a:t>Travel without US passport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98E7EE-DA98-7ED4-1284-E59B04DEA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07967" y="2666999"/>
            <a:ext cx="4389120" cy="3716216"/>
          </a:xfrm>
        </p:spPr>
        <p:txBody>
          <a:bodyPr>
            <a:normAutofit/>
          </a:bodyPr>
          <a:lstStyle/>
          <a:p>
            <a:r>
              <a:rPr lang="en-US" dirty="0"/>
              <a:t>Tax planning</a:t>
            </a:r>
          </a:p>
          <a:p>
            <a:r>
              <a:rPr lang="en-US" dirty="0"/>
              <a:t>Retirement</a:t>
            </a:r>
          </a:p>
          <a:p>
            <a:r>
              <a:rPr lang="en-US" dirty="0"/>
              <a:t>Opportunities for children</a:t>
            </a:r>
          </a:p>
          <a:p>
            <a:r>
              <a:rPr lang="en-US" dirty="0"/>
              <a:t>Status</a:t>
            </a:r>
          </a:p>
          <a:p>
            <a:endParaRPr lang="en-US"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66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720970"/>
            <a:ext cx="10018713" cy="1752599"/>
          </a:xfrm>
        </p:spPr>
        <p:txBody>
          <a:bodyPr/>
          <a:lstStyle/>
          <a:p>
            <a:r>
              <a:rPr lang="en-US" dirty="0"/>
              <a:t>Residence vs. Citizenship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385" y="2667000"/>
            <a:ext cx="9656638" cy="3760178"/>
          </a:xfrm>
        </p:spPr>
        <p:txBody>
          <a:bodyPr anchor="t">
            <a:normAutofit lnSpcReduction="10000"/>
          </a:bodyPr>
          <a:lstStyle/>
          <a:p>
            <a:r>
              <a:rPr lang="en-US" dirty="0"/>
              <a:t>Citizenship provides passport; residence does not</a:t>
            </a:r>
          </a:p>
          <a:p>
            <a:r>
              <a:rPr lang="en-US" dirty="0"/>
              <a:t>Citizenship may provide more access to government benefits</a:t>
            </a:r>
          </a:p>
          <a:p>
            <a:r>
              <a:rPr lang="en-US" dirty="0"/>
              <a:t>Citizenship is permanent; residence may not be</a:t>
            </a:r>
          </a:p>
          <a:p>
            <a:r>
              <a:rPr lang="en-US" dirty="0"/>
              <a:t>Residence may or may not be renewable/extendable</a:t>
            </a:r>
          </a:p>
          <a:p>
            <a:r>
              <a:rPr lang="en-US" dirty="0"/>
              <a:t>Residence may or may not lead to citizenship</a:t>
            </a:r>
          </a:p>
          <a:p>
            <a:r>
              <a:rPr lang="en-US" dirty="0"/>
              <a:t>Residence may require physical presence; citizenship usually does not </a:t>
            </a:r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38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Issues in Residence Programs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5177" y="2666999"/>
            <a:ext cx="4389120" cy="37162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Permanent?</a:t>
            </a:r>
          </a:p>
          <a:p>
            <a:r>
              <a:rPr lang="en-US" dirty="0"/>
              <a:t>Extendable?</a:t>
            </a:r>
          </a:p>
          <a:p>
            <a:pPr lvl="1"/>
            <a:r>
              <a:rPr lang="en-US" dirty="0"/>
              <a:t>Requires additional investment?</a:t>
            </a:r>
          </a:p>
          <a:p>
            <a:r>
              <a:rPr lang="en-US" dirty="0"/>
              <a:t>Physical presence required?</a:t>
            </a:r>
          </a:p>
          <a:p>
            <a:r>
              <a:rPr lang="en-US" dirty="0"/>
              <a:t>Property purchase required?</a:t>
            </a:r>
          </a:p>
          <a:p>
            <a:r>
              <a:rPr lang="en-US" dirty="0"/>
              <a:t>Donation or investment?</a:t>
            </a:r>
          </a:p>
          <a:p>
            <a:r>
              <a:rPr lang="en-US" dirty="0"/>
              <a:t>Path to citizenship?</a:t>
            </a:r>
          </a:p>
          <a:p>
            <a:pPr lvl="1"/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98E7EE-DA98-7ED4-1284-E59B04DEA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07967" y="2666999"/>
            <a:ext cx="4389120" cy="37162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Which dependents included?</a:t>
            </a:r>
          </a:p>
          <a:p>
            <a:pPr lvl="1"/>
            <a:r>
              <a:rPr lang="en-US" dirty="0"/>
              <a:t>Spouse?</a:t>
            </a:r>
          </a:p>
          <a:p>
            <a:pPr lvl="1"/>
            <a:r>
              <a:rPr lang="en-US" dirty="0"/>
              <a:t>Future spouse?</a:t>
            </a:r>
          </a:p>
          <a:p>
            <a:pPr lvl="1"/>
            <a:r>
              <a:rPr lang="en-US" dirty="0"/>
              <a:t>Age of children?</a:t>
            </a:r>
          </a:p>
          <a:p>
            <a:pPr lvl="2"/>
            <a:r>
              <a:rPr lang="en-US" dirty="0"/>
              <a:t>Must be dependent?</a:t>
            </a:r>
          </a:p>
          <a:p>
            <a:pPr lvl="2"/>
            <a:r>
              <a:rPr lang="en-US" dirty="0"/>
              <a:t>Lose residence at certain age?</a:t>
            </a:r>
          </a:p>
          <a:p>
            <a:pPr lvl="1"/>
            <a:r>
              <a:rPr lang="en-US" dirty="0"/>
              <a:t>Parents?</a:t>
            </a:r>
          </a:p>
          <a:p>
            <a:pPr lvl="1"/>
            <a:r>
              <a:rPr lang="en-US" dirty="0"/>
              <a:t>Siblings?</a:t>
            </a:r>
          </a:p>
          <a:p>
            <a:pPr lvl="1"/>
            <a:r>
              <a:rPr lang="en-US" dirty="0"/>
              <a:t>Grandchildren?</a:t>
            </a:r>
          </a:p>
          <a:p>
            <a:endParaRPr lang="en-US"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7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Nature and Amount of Investment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5177" y="2666999"/>
            <a:ext cx="4389120" cy="3716216"/>
          </a:xfrm>
        </p:spPr>
        <p:txBody>
          <a:bodyPr anchor="t">
            <a:normAutofit fontScale="92500"/>
          </a:bodyPr>
          <a:lstStyle/>
          <a:p>
            <a:r>
              <a:rPr lang="en-US" dirty="0"/>
              <a:t>Amount varies greatly</a:t>
            </a:r>
          </a:p>
          <a:p>
            <a:r>
              <a:rPr lang="en-US" dirty="0"/>
              <a:t>Amount may change on short notice</a:t>
            </a:r>
          </a:p>
          <a:p>
            <a:r>
              <a:rPr lang="en-US" dirty="0"/>
              <a:t>Donation vs. investment</a:t>
            </a:r>
          </a:p>
          <a:p>
            <a:r>
              <a:rPr lang="en-US" dirty="0"/>
              <a:t>Investment in real estate option</a:t>
            </a:r>
          </a:p>
          <a:p>
            <a:r>
              <a:rPr lang="en-US" dirty="0"/>
              <a:t>Investment in business option</a:t>
            </a:r>
          </a:p>
          <a:p>
            <a:pPr lvl="1"/>
            <a:r>
              <a:rPr lang="en-US" dirty="0"/>
              <a:t>Start up?</a:t>
            </a:r>
          </a:p>
          <a:p>
            <a:pPr lvl="1"/>
            <a:r>
              <a:rPr lang="en-US" dirty="0"/>
              <a:t>Existing business?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E888D5-AA60-F961-C398-4833924C0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07967" y="2666999"/>
            <a:ext cx="4389120" cy="3716216"/>
          </a:xfrm>
        </p:spPr>
        <p:txBody>
          <a:bodyPr>
            <a:normAutofit fontScale="92500"/>
          </a:bodyPr>
          <a:lstStyle/>
          <a:p>
            <a:r>
              <a:rPr lang="en-US" dirty="0"/>
              <a:t>Amount required in bank account?</a:t>
            </a:r>
          </a:p>
          <a:p>
            <a:r>
              <a:rPr lang="en-US" dirty="0"/>
              <a:t>Other investment options </a:t>
            </a:r>
          </a:p>
          <a:p>
            <a:r>
              <a:rPr lang="en-US" dirty="0"/>
              <a:t>How long must investment be sustained?</a:t>
            </a:r>
          </a:p>
          <a:p>
            <a:endParaRPr lang="en-US"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000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Issues in Choosing Country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55788" y="2667000"/>
            <a:ext cx="2926080" cy="3716338"/>
          </a:xfrm>
        </p:spPr>
        <p:txBody>
          <a:bodyPr anchor="t">
            <a:normAutofit/>
          </a:bodyPr>
          <a:lstStyle/>
          <a:p>
            <a:r>
              <a:rPr lang="en-US" sz="2000" dirty="0"/>
              <a:t>Amount of investment</a:t>
            </a:r>
          </a:p>
          <a:p>
            <a:r>
              <a:rPr lang="en-US" sz="2000" dirty="0"/>
              <a:t>Type of investment</a:t>
            </a:r>
          </a:p>
          <a:p>
            <a:r>
              <a:rPr lang="en-US" sz="2000" dirty="0"/>
              <a:t>Visa free travel countries</a:t>
            </a:r>
          </a:p>
          <a:p>
            <a:r>
              <a:rPr lang="en-US" sz="2000" dirty="0"/>
              <a:t>Tax system</a:t>
            </a:r>
          </a:p>
          <a:p>
            <a:r>
              <a:rPr lang="en-US" sz="2000" dirty="0"/>
              <a:t>Speed of processing</a:t>
            </a:r>
          </a:p>
          <a:p>
            <a:r>
              <a:rPr lang="en-US" sz="2000" dirty="0"/>
              <a:t>Close proximity to US</a:t>
            </a:r>
          </a:p>
          <a:p>
            <a:endParaRPr lang="en-US" sz="2000" dirty="0"/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2ED5BF7D-AAFA-54A1-CD73-D8DEC4BD8632}"/>
              </a:ext>
            </a:extLst>
          </p:cNvPr>
          <p:cNvSpPr txBox="1">
            <a:spLocks/>
          </p:cNvSpPr>
          <p:nvPr/>
        </p:nvSpPr>
        <p:spPr>
          <a:xfrm>
            <a:off x="4882875" y="2675639"/>
            <a:ext cx="2926080" cy="37162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Access to EU</a:t>
            </a:r>
          </a:p>
          <a:p>
            <a:r>
              <a:rPr lang="en-US" sz="2000" dirty="0"/>
              <a:t>Good health care system</a:t>
            </a:r>
          </a:p>
          <a:p>
            <a:r>
              <a:rPr lang="en-US" sz="2000" dirty="0"/>
              <a:t>Religious freedom/ safety</a:t>
            </a:r>
          </a:p>
          <a:p>
            <a:r>
              <a:rPr lang="en-US" sz="2000" dirty="0"/>
              <a:t>Physical presence required</a:t>
            </a:r>
          </a:p>
          <a:p>
            <a:r>
              <a:rPr lang="en-US" sz="2000" dirty="0"/>
              <a:t>Requirement to renew/ extend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A4814A08-469A-ADF9-37CD-C2B3F9170BAB}"/>
              </a:ext>
            </a:extLst>
          </p:cNvPr>
          <p:cNvSpPr txBox="1">
            <a:spLocks/>
          </p:cNvSpPr>
          <p:nvPr/>
        </p:nvSpPr>
        <p:spPr>
          <a:xfrm>
            <a:off x="7909961" y="2666999"/>
            <a:ext cx="3100545" cy="37162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Dependents included</a:t>
            </a:r>
          </a:p>
          <a:p>
            <a:r>
              <a:rPr lang="en-US" sz="2000" dirty="0"/>
              <a:t>Likelihood of natural disasters</a:t>
            </a:r>
          </a:p>
          <a:p>
            <a:r>
              <a:rPr lang="en-US" sz="2000" dirty="0"/>
              <a:t>Quality of life</a:t>
            </a:r>
          </a:p>
          <a:p>
            <a:r>
              <a:rPr lang="en-US" sz="2000" dirty="0"/>
              <a:t>Stability of government/ political system</a:t>
            </a:r>
          </a:p>
          <a:p>
            <a:r>
              <a:rPr lang="en-US" sz="2000" dirty="0"/>
              <a:t>Ability to be employed</a:t>
            </a:r>
          </a:p>
          <a:p>
            <a:r>
              <a:rPr lang="en-US" sz="2000" dirty="0"/>
              <a:t>English speaking</a:t>
            </a:r>
          </a:p>
        </p:txBody>
      </p:sp>
    </p:spTree>
    <p:extLst>
      <p:ext uri="{BB962C8B-B14F-4D97-AF65-F5344CB8AC3E}">
        <p14:creationId xmlns:p14="http://schemas.microsoft.com/office/powerpoint/2010/main" val="124113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720970"/>
            <a:ext cx="10018713" cy="1752599"/>
          </a:xfrm>
        </p:spPr>
        <p:txBody>
          <a:bodyPr/>
          <a:lstStyle/>
          <a:p>
            <a:r>
              <a:rPr lang="en-US" dirty="0"/>
              <a:t>Citizenship by Descent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385" y="2667000"/>
            <a:ext cx="9656638" cy="3760178"/>
          </a:xfrm>
        </p:spPr>
        <p:txBody>
          <a:bodyPr anchor="t">
            <a:normAutofit fontScale="92500" lnSpcReduction="20000"/>
          </a:bodyPr>
          <a:lstStyle/>
          <a:p>
            <a:r>
              <a:rPr lang="en-US" dirty="0"/>
              <a:t>Different rules in each country</a:t>
            </a:r>
          </a:p>
          <a:p>
            <a:r>
              <a:rPr lang="en-US" dirty="0"/>
              <a:t>Some countries more liberal because of population growth issues</a:t>
            </a:r>
          </a:p>
          <a:p>
            <a:r>
              <a:rPr lang="en-US" dirty="0"/>
              <a:t>Some countries only allow derivation through mother</a:t>
            </a:r>
          </a:p>
          <a:p>
            <a:r>
              <a:rPr lang="en-US" dirty="0"/>
              <a:t>Date parents left country relevant</a:t>
            </a:r>
          </a:p>
          <a:p>
            <a:pPr lvl="1"/>
            <a:r>
              <a:rPr lang="en-US" dirty="0"/>
              <a:t>Difficult to prove</a:t>
            </a:r>
          </a:p>
          <a:p>
            <a:r>
              <a:rPr lang="en-US" dirty="0"/>
              <a:t>Must prove parents’ citizenship</a:t>
            </a:r>
          </a:p>
          <a:p>
            <a:pPr lvl="1"/>
            <a:r>
              <a:rPr lang="en-US" dirty="0"/>
              <a:t>May be document issues</a:t>
            </a:r>
          </a:p>
          <a:p>
            <a:r>
              <a:rPr lang="en-US" dirty="0"/>
              <a:t>Issues of changing country borders over time</a:t>
            </a:r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49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21D0BA-AA68-3C2C-148F-9A4D89E4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720970"/>
            <a:ext cx="10018713" cy="1752599"/>
          </a:xfrm>
        </p:spPr>
        <p:txBody>
          <a:bodyPr/>
          <a:lstStyle/>
          <a:p>
            <a:r>
              <a:rPr lang="en-US" dirty="0"/>
              <a:t>Travel/Physical Presence Issues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A41395-F133-D0B8-67FA-C8E495F73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6385" y="2667000"/>
            <a:ext cx="9656638" cy="3760178"/>
          </a:xfrm>
        </p:spPr>
        <p:txBody>
          <a:bodyPr anchor="t">
            <a:normAutofit/>
          </a:bodyPr>
          <a:lstStyle/>
          <a:p>
            <a:r>
              <a:rPr lang="en-US" dirty="0"/>
              <a:t>Need to visit country prior to obtaining citizenship/residence</a:t>
            </a:r>
          </a:p>
          <a:p>
            <a:pPr lvl="1"/>
            <a:r>
              <a:rPr lang="en-US" dirty="0"/>
              <a:t>Duration of stay</a:t>
            </a:r>
          </a:p>
          <a:p>
            <a:r>
              <a:rPr lang="en-US" dirty="0"/>
              <a:t>Physical presence requirements</a:t>
            </a:r>
          </a:p>
          <a:p>
            <a:pPr lvl="1"/>
            <a:r>
              <a:rPr lang="en-US" dirty="0"/>
              <a:t>Total?</a:t>
            </a:r>
          </a:p>
          <a:p>
            <a:pPr lvl="1"/>
            <a:r>
              <a:rPr lang="en-US" dirty="0"/>
              <a:t>Annual?</a:t>
            </a:r>
          </a:p>
        </p:txBody>
      </p:sp>
      <p:pic>
        <p:nvPicPr>
          <p:cNvPr id="6" name="Picture 5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F08DB291-5D4A-AE3E-BBC6-76EC638F98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93" b="18759"/>
          <a:stretch/>
        </p:blipFill>
        <p:spPr>
          <a:xfrm>
            <a:off x="9354826" y="325143"/>
            <a:ext cx="2381250" cy="754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0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35</TotalTime>
  <Words>420</Words>
  <Application>Microsoft Office PowerPoint</Application>
  <PresentationFormat>Widescreen</PresentationFormat>
  <Paragraphs>102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Parallax</vt:lpstr>
      <vt:lpstr>Obtaining Citizenship or Residence in Third Countries</vt:lpstr>
      <vt:lpstr>CBI/RBI Big Picture</vt:lpstr>
      <vt:lpstr>Motivating Factors</vt:lpstr>
      <vt:lpstr>Residence vs. Citizenship</vt:lpstr>
      <vt:lpstr>Issues in Residence Programs</vt:lpstr>
      <vt:lpstr>Nature and Amount of Investment</vt:lpstr>
      <vt:lpstr>Issues in Choosing Country</vt:lpstr>
      <vt:lpstr>Citizenship by Descent</vt:lpstr>
      <vt:lpstr>Travel/Physical Presence Issues</vt:lpstr>
      <vt:lpstr>Safe Haven Issues</vt:lpstr>
      <vt:lpstr>Dual Citizenship/Renunciation</vt:lpstr>
      <vt:lpstr>Specific Countries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 Dohan</dc:creator>
  <cp:lastModifiedBy>Lyanna M. Rivera</cp:lastModifiedBy>
  <cp:revision>1</cp:revision>
  <dcterms:created xsi:type="dcterms:W3CDTF">2024-08-09T15:36:27Z</dcterms:created>
  <dcterms:modified xsi:type="dcterms:W3CDTF">2024-12-26T14:29:26Z</dcterms:modified>
</cp:coreProperties>
</file>